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89" r:id="rId2"/>
    <p:sldId id="362" r:id="rId3"/>
    <p:sldId id="376" r:id="rId4"/>
    <p:sldId id="383" r:id="rId5"/>
    <p:sldId id="375" r:id="rId6"/>
    <p:sldId id="374" r:id="rId7"/>
    <p:sldId id="384" r:id="rId8"/>
    <p:sldId id="373" r:id="rId9"/>
    <p:sldId id="287" r:id="rId10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81692"/>
  </p:normalViewPr>
  <p:slideViewPr>
    <p:cSldViewPr snapToGrid="0" snapToObjects="1">
      <p:cViewPr varScale="1">
        <p:scale>
          <a:sx n="135" d="100"/>
          <a:sy n="135" d="100"/>
        </p:scale>
        <p:origin x="4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activity due today you</a:t>
            </a:r>
          </a:p>
          <a:p>
            <a:r>
              <a:rPr lang="en-US" dirty="0"/>
              <a:t>  - made changes to a file in the repository</a:t>
            </a:r>
          </a:p>
          <a:p>
            <a:r>
              <a:rPr lang="en-US" dirty="0"/>
              <a:t>    - was a typo in your case.</a:t>
            </a:r>
          </a:p>
          <a:p>
            <a:r>
              <a:rPr lang="en-US" dirty="0"/>
              <a:t>    - but really no different than changing code</a:t>
            </a:r>
          </a:p>
          <a:p>
            <a:r>
              <a:rPr lang="en-US" dirty="0"/>
              <a:t>      - fixing a bug / adding a feature</a:t>
            </a:r>
          </a:p>
          <a:p>
            <a:r>
              <a:rPr lang="en-US" dirty="0"/>
              <a:t>  - made a pull request for that change to the upstream.</a:t>
            </a:r>
          </a:p>
          <a:p>
            <a:endParaRPr lang="en-US" dirty="0"/>
          </a:p>
          <a:p>
            <a:r>
              <a:rPr lang="en-US" dirty="0"/>
              <a:t>Today we’ll do a quick overview of how you got there.</a:t>
            </a:r>
          </a:p>
          <a:p>
            <a:endParaRPr lang="en-US" dirty="0"/>
          </a:p>
          <a:p>
            <a:r>
              <a:rPr lang="en-US" dirty="0"/>
              <a:t>Then we will see </a:t>
            </a:r>
          </a:p>
          <a:p>
            <a:r>
              <a:rPr lang="en-US" dirty="0"/>
              <a:t>  - what pull requests look like from the upstream</a:t>
            </a:r>
          </a:p>
          <a:p>
            <a:r>
              <a:rPr lang="en-US" dirty="0"/>
              <a:t>  - how the changes in a pull request are merged into the upstream by the maintainers.</a:t>
            </a:r>
          </a:p>
          <a:p>
            <a:r>
              <a:rPr lang="en-US" dirty="0"/>
              <a:t>  - how you get the most up to date changes from the upstream</a:t>
            </a:r>
          </a:p>
          <a:p>
            <a:r>
              <a:rPr lang="en-US" dirty="0"/>
              <a:t>  - and how you incorporate those changes into your branches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775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busy diagram shows all of the steps we have completed thus far.</a:t>
            </a:r>
          </a:p>
          <a:p>
            <a:r>
              <a:rPr lang="en-US" dirty="0"/>
              <a:t>We’ll do a short activity as a warmup and refresher.</a:t>
            </a:r>
          </a:p>
          <a:p>
            <a:endParaRPr lang="en-US" dirty="0"/>
          </a:p>
          <a:p>
            <a:r>
              <a:rPr lang="en-US" dirty="0"/>
              <a:t>Activity:</a:t>
            </a:r>
          </a:p>
          <a:p>
            <a:r>
              <a:rPr lang="en-US" dirty="0"/>
              <a:t>  - Imagine you are new to a project</a:t>
            </a:r>
          </a:p>
          <a:p>
            <a:r>
              <a:rPr lang="en-US" dirty="0"/>
              <a:t>  - You want to make a bug fix and contribute it to a project.</a:t>
            </a:r>
          </a:p>
          <a:p>
            <a:endParaRPr lang="en-US" dirty="0"/>
          </a:p>
          <a:p>
            <a:r>
              <a:rPr lang="en-US" dirty="0"/>
              <a:t>  - In small groups</a:t>
            </a:r>
          </a:p>
          <a:p>
            <a:r>
              <a:rPr lang="en-US" dirty="0"/>
              <a:t>    - </a:t>
            </a:r>
            <a:r>
              <a:rPr lang="en-US" b="1" dirty="0"/>
              <a:t>Consider yellow terms</a:t>
            </a:r>
            <a:r>
              <a:rPr lang="en-US" dirty="0"/>
              <a:t> (e.g. clone, push, switch,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r>
              <a:rPr lang="en-US" dirty="0"/>
              <a:t>    - </a:t>
            </a:r>
            <a:r>
              <a:rPr lang="en-US" b="1" dirty="0"/>
              <a:t>Put them in order</a:t>
            </a:r>
            <a:r>
              <a:rPr lang="en-US" dirty="0"/>
              <a:t>.  That is the order in which they they would likely occur when upstreaming a contribution.</a:t>
            </a:r>
          </a:p>
          <a:p>
            <a:r>
              <a:rPr lang="en-US" dirty="0"/>
              <a:t>    - </a:t>
            </a:r>
            <a:r>
              <a:rPr lang="en-US" b="1" dirty="0"/>
              <a:t>For each indicate</a:t>
            </a:r>
            <a:r>
              <a:rPr lang="en-US" dirty="0"/>
              <a:t>:</a:t>
            </a:r>
          </a:p>
          <a:p>
            <a:r>
              <a:rPr lang="en-US" dirty="0"/>
              <a:t>      - </a:t>
            </a:r>
            <a:r>
              <a:rPr lang="en-US" b="1" dirty="0"/>
              <a:t>once?  </a:t>
            </a:r>
            <a:r>
              <a:rPr lang="en-US" dirty="0"/>
              <a:t>- to indicate it it would occur only once</a:t>
            </a:r>
          </a:p>
          <a:p>
            <a:r>
              <a:rPr lang="en-US" dirty="0"/>
              <a:t>      - </a:t>
            </a:r>
            <a:r>
              <a:rPr lang="en-US" b="1" dirty="0"/>
              <a:t>repeated? </a:t>
            </a:r>
            <a:r>
              <a:rPr lang="en-US" dirty="0"/>
              <a:t>- to indicate if it might occur multiple times.</a:t>
            </a:r>
          </a:p>
          <a:p>
            <a:r>
              <a:rPr lang="en-US" dirty="0"/>
              <a:t>        - </a:t>
            </a:r>
            <a:r>
              <a:rPr lang="en-US" b="1" dirty="0"/>
              <a:t>Briefly justify </a:t>
            </a:r>
            <a:r>
              <a:rPr lang="en-US" dirty="0"/>
              <a:t>why once or when repeated.</a:t>
            </a:r>
          </a:p>
          <a:p>
            <a:endParaRPr lang="en-US" dirty="0"/>
          </a:p>
          <a:p>
            <a:r>
              <a:rPr lang="en-US" dirty="0"/>
              <a:t>Collect results on the board and discuss any differences that arise.</a:t>
            </a:r>
          </a:p>
          <a:p>
            <a:r>
              <a:rPr lang="en-US" dirty="0"/>
              <a:t>  - draw in loops and repeats.</a:t>
            </a:r>
          </a:p>
          <a:p>
            <a:r>
              <a:rPr lang="en-US" dirty="0"/>
              <a:t>  - discuss subtleties.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005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just here as a reference.</a:t>
            </a:r>
          </a:p>
          <a:p>
            <a:r>
              <a:rPr lang="en-US" dirty="0"/>
              <a:t>  - Should be representative of what is created through discussion of the activity.</a:t>
            </a:r>
          </a:p>
          <a:p>
            <a:endParaRPr lang="en-US" dirty="0"/>
          </a:p>
          <a:p>
            <a:r>
              <a:rPr lang="en-US" dirty="0"/>
              <a:t>1,2 – typically only once for a given project.</a:t>
            </a:r>
          </a:p>
          <a:p>
            <a:endParaRPr lang="en-US" dirty="0"/>
          </a:p>
          <a:p>
            <a:r>
              <a:rPr lang="en-US" dirty="0"/>
              <a:t>3 – can make multiple branches if working on different things</a:t>
            </a:r>
          </a:p>
          <a:p>
            <a:r>
              <a:rPr lang="en-US" dirty="0"/>
              <a:t>4 – can switch back and forth between multiple branches</a:t>
            </a:r>
          </a:p>
          <a:p>
            <a:endParaRPr lang="en-US" dirty="0"/>
          </a:p>
          <a:p>
            <a:r>
              <a:rPr lang="en-US" dirty="0"/>
              <a:t>5,6,7 – are a loop.</a:t>
            </a:r>
          </a:p>
          <a:p>
            <a:r>
              <a:rPr lang="en-US" dirty="0"/>
              <a:t>  - once around for each nameable unit of change.</a:t>
            </a:r>
          </a:p>
          <a:p>
            <a:r>
              <a:rPr lang="en-US" dirty="0"/>
              <a:t>  - each with a meaningful commit message.</a:t>
            </a:r>
          </a:p>
          <a:p>
            <a:endParaRPr lang="en-US" dirty="0"/>
          </a:p>
          <a:p>
            <a:r>
              <a:rPr lang="en-US" dirty="0"/>
              <a:t>8 – can push </a:t>
            </a:r>
          </a:p>
          <a:p>
            <a:r>
              <a:rPr lang="en-US" dirty="0"/>
              <a:t>  - different feature branches if working on multiple contributions.</a:t>
            </a:r>
          </a:p>
          <a:p>
            <a:r>
              <a:rPr lang="en-US" b="1" dirty="0"/>
              <a:t>  - the same feature branch with new changes</a:t>
            </a:r>
          </a:p>
          <a:p>
            <a:r>
              <a:rPr lang="en-US" b="1" dirty="0"/>
              <a:t>    - </a:t>
            </a:r>
            <a:r>
              <a:rPr lang="en-US" b="0" dirty="0"/>
              <a:t>Forgot something / Manager requests</a:t>
            </a:r>
          </a:p>
          <a:p>
            <a:r>
              <a:rPr lang="en-US" b="0" dirty="0"/>
              <a:t>    - Resolve merge conflicts</a:t>
            </a:r>
            <a:endParaRPr lang="en-US" b="1" dirty="0"/>
          </a:p>
          <a:p>
            <a:r>
              <a:rPr lang="en-US" b="1" dirty="0"/>
              <a:t>    - will automatically update PR</a:t>
            </a:r>
          </a:p>
          <a:p>
            <a:r>
              <a:rPr lang="en-US" b="0" dirty="0"/>
              <a:t>    - you will see this in effect at the start of next week’s class.</a:t>
            </a:r>
          </a:p>
          <a:p>
            <a:endParaRPr lang="en-US" dirty="0"/>
          </a:p>
          <a:p>
            <a:r>
              <a:rPr lang="en-US" dirty="0"/>
              <a:t>9 – Typically only once for a given change</a:t>
            </a:r>
          </a:p>
          <a:p>
            <a:r>
              <a:rPr lang="en-US" dirty="0"/>
              <a:t>  - But may have multiple for different contributions.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401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current state:</a:t>
            </a:r>
          </a:p>
          <a:p>
            <a:r>
              <a:rPr lang="en-US" dirty="0"/>
              <a:t>  - You have made a PR to the upstream for your changes</a:t>
            </a:r>
          </a:p>
          <a:p>
            <a:r>
              <a:rPr lang="en-US" dirty="0"/>
              <a:t>    - The blue commit.</a:t>
            </a:r>
          </a:p>
          <a:p>
            <a:endParaRPr lang="en-US" dirty="0"/>
          </a:p>
          <a:p>
            <a:r>
              <a:rPr lang="en-US" dirty="0"/>
              <a:t>But keep in mind that your classmates have also made PR’s for their changes</a:t>
            </a:r>
          </a:p>
          <a:p>
            <a:r>
              <a:rPr lang="en-US" dirty="0"/>
              <a:t>  - pink commit</a:t>
            </a:r>
          </a:p>
          <a:p>
            <a:r>
              <a:rPr lang="en-US" dirty="0"/>
              <a:t>  - lime commit</a:t>
            </a:r>
          </a:p>
          <a:p>
            <a:r>
              <a:rPr lang="en-US" dirty="0"/>
              <a:t>This is like a FOSS community working asynchronously across the globe.</a:t>
            </a:r>
          </a:p>
          <a:p>
            <a:endParaRPr lang="en-US" dirty="0"/>
          </a:p>
          <a:p>
            <a:r>
              <a:rPr lang="en-US" dirty="0"/>
              <a:t>Demo:</a:t>
            </a:r>
          </a:p>
          <a:p>
            <a:r>
              <a:rPr lang="en-US" dirty="0"/>
              <a:t>  - As a project maintainer.</a:t>
            </a:r>
          </a:p>
          <a:p>
            <a:r>
              <a:rPr lang="en-US" dirty="0"/>
              <a:t>  - Show list of PR’s in the upstream</a:t>
            </a:r>
          </a:p>
          <a:p>
            <a:endParaRPr lang="en-US" dirty="0"/>
          </a:p>
          <a:p>
            <a:r>
              <a:rPr lang="en-US" dirty="0"/>
              <a:t>  - Show one and see</a:t>
            </a:r>
          </a:p>
          <a:p>
            <a:r>
              <a:rPr lang="en-US" dirty="0"/>
              <a:t>    - “This branch has </a:t>
            </a:r>
            <a:r>
              <a:rPr lang="en-US" b="1" dirty="0"/>
              <a:t>no conflicts </a:t>
            </a:r>
            <a:r>
              <a:rPr lang="en-US" dirty="0"/>
              <a:t>with the base branch”</a:t>
            </a:r>
          </a:p>
          <a:p>
            <a:r>
              <a:rPr lang="en-US" dirty="0"/>
              <a:t>    - “</a:t>
            </a:r>
            <a:r>
              <a:rPr lang="en-US" b="1" dirty="0"/>
              <a:t>Merging can be performed automatically</a:t>
            </a:r>
            <a:r>
              <a:rPr lang="en-US" dirty="0"/>
              <a:t>.”</a:t>
            </a:r>
          </a:p>
          <a:p>
            <a:r>
              <a:rPr lang="en-US" dirty="0"/>
              <a:t>      - Because issues were chosen very carefully</a:t>
            </a:r>
          </a:p>
          <a:p>
            <a:r>
              <a:rPr lang="en-US" dirty="0"/>
              <a:t>      - None of them changed the same parts of the code.</a:t>
            </a:r>
          </a:p>
          <a:p>
            <a:endParaRPr lang="en-US" dirty="0"/>
          </a:p>
          <a:p>
            <a:r>
              <a:rPr lang="en-US" dirty="0"/>
              <a:t>    - NOTE: All PRs should show this.</a:t>
            </a:r>
          </a:p>
          <a:p>
            <a:r>
              <a:rPr lang="en-US" dirty="0"/>
              <a:t>      - Issues were created to be non-conflicting.</a:t>
            </a:r>
          </a:p>
          <a:p>
            <a:r>
              <a:rPr lang="en-US" dirty="0"/>
              <a:t>      - If someone messes up and makes a conflict</a:t>
            </a:r>
          </a:p>
          <a:p>
            <a:r>
              <a:rPr lang="en-US" dirty="0"/>
              <a:t>        - Explain briefly that it is an example of what we will get to.</a:t>
            </a:r>
          </a:p>
          <a:p>
            <a:r>
              <a:rPr lang="en-US" dirty="0"/>
              <a:t>        - Skip it.</a:t>
            </a:r>
          </a:p>
          <a:p>
            <a:endParaRPr lang="en-US" dirty="0"/>
          </a:p>
          <a:p>
            <a:r>
              <a:rPr lang="en-US" dirty="0"/>
              <a:t>  - Merge one automatic merge from your section.</a:t>
            </a:r>
          </a:p>
          <a:p>
            <a:r>
              <a:rPr lang="en-US" dirty="0"/>
              <a:t>    - Show that PR is then closed.</a:t>
            </a:r>
          </a:p>
          <a:p>
            <a:r>
              <a:rPr lang="en-US" dirty="0"/>
              <a:t>    - Show that with “Closes” or “Fixes” line that the issue is also closed.</a:t>
            </a:r>
          </a:p>
          <a:p>
            <a:r>
              <a:rPr lang="en-US" dirty="0"/>
              <a:t>    - Show that the PR is displayed in the “Code” pane.</a:t>
            </a:r>
          </a:p>
          <a:p>
            <a:r>
              <a:rPr lang="en-US" dirty="0"/>
              <a:t>    - Show that the link in the “Code” pane take you to the full PR.</a:t>
            </a:r>
          </a:p>
          <a:p>
            <a:r>
              <a:rPr lang="en-US" dirty="0"/>
              <a:t>    - Show diff</a:t>
            </a:r>
          </a:p>
          <a:p>
            <a:r>
              <a:rPr lang="en-US" dirty="0"/>
              <a:t>    - Show ”Commits Pane” </a:t>
            </a:r>
          </a:p>
          <a:p>
            <a:r>
              <a:rPr lang="en-US" dirty="0"/>
              <a:t>    - Show can go to the repo at the time of the commit</a:t>
            </a:r>
          </a:p>
          <a:p>
            <a:r>
              <a:rPr lang="en-US" dirty="0"/>
              <a:t>      - Point out the SHA – unique identifier.</a:t>
            </a:r>
          </a:p>
          <a:p>
            <a:endParaRPr lang="en-US" dirty="0"/>
          </a:p>
          <a:p>
            <a:r>
              <a:rPr lang="en-US" dirty="0"/>
              <a:t>- Merge all of the automatic merges from your section.</a:t>
            </a:r>
          </a:p>
          <a:p>
            <a:r>
              <a:rPr lang="en-US" dirty="0"/>
              <a:t>  - If any have conflicts added by earlier commits.</a:t>
            </a:r>
          </a:p>
          <a:p>
            <a:r>
              <a:rPr lang="en-US" dirty="0"/>
              <a:t>  - Discuss what happened.</a:t>
            </a:r>
          </a:p>
          <a:p>
            <a:r>
              <a:rPr lang="en-US" dirty="0"/>
              <a:t>  - Skip them as that’s what we’ll learn to deal with later today and next time.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794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maintainers merged your changes (blue)</a:t>
            </a:r>
          </a:p>
          <a:p>
            <a:r>
              <a:rPr lang="en-US" dirty="0"/>
              <a:t>But may also have merged changes from others (pink, lime)</a:t>
            </a:r>
          </a:p>
          <a:p>
            <a:endParaRPr lang="en-US" dirty="0"/>
          </a:p>
          <a:p>
            <a:r>
              <a:rPr lang="en-US" dirty="0"/>
              <a:t>So at this point:</a:t>
            </a:r>
          </a:p>
          <a:p>
            <a:r>
              <a:rPr lang="en-US" dirty="0"/>
              <a:t>  - the main branch in your origin is not the same as in the upstream</a:t>
            </a:r>
          </a:p>
          <a:p>
            <a:r>
              <a:rPr lang="en-US" dirty="0"/>
              <a:t>  - the main branch in your local repo is not the same as in the upstream.</a:t>
            </a:r>
          </a:p>
          <a:p>
            <a:endParaRPr lang="en-US" dirty="0"/>
          </a:p>
          <a:p>
            <a:r>
              <a:rPr lang="en-US" dirty="0"/>
              <a:t>And recall that</a:t>
            </a:r>
          </a:p>
          <a:p>
            <a:r>
              <a:rPr lang="en-US" dirty="0"/>
              <a:t>  - all new work is supposed to begin from the end of the main branch.</a:t>
            </a:r>
          </a:p>
          <a:p>
            <a:endParaRPr lang="en-US" dirty="0"/>
          </a:p>
          <a:p>
            <a:r>
              <a:rPr lang="en-US" dirty="0"/>
              <a:t>So now if you wish to make another contribution</a:t>
            </a:r>
          </a:p>
          <a:p>
            <a:r>
              <a:rPr lang="en-US" dirty="0"/>
              <a:t>  - You need to get the updated main branch.</a:t>
            </a:r>
          </a:p>
          <a:p>
            <a:r>
              <a:rPr lang="en-US" dirty="0"/>
              <a:t>  - You need to get those changes to the main branch </a:t>
            </a:r>
          </a:p>
          <a:p>
            <a:r>
              <a:rPr lang="en-US" dirty="0"/>
              <a:t>    - into our origin repository</a:t>
            </a:r>
          </a:p>
          <a:p>
            <a:r>
              <a:rPr lang="en-US" dirty="0"/>
              <a:t>    - into our local repository</a:t>
            </a:r>
          </a:p>
        </p:txBody>
      </p:sp>
    </p:spTree>
    <p:extLst>
      <p:ext uri="{BB962C8B-B14F-4D97-AF65-F5344CB8AC3E}">
        <p14:creationId xmlns:p14="http://schemas.microsoft.com/office/powerpoint/2010/main" val="1212388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3 step process.</a:t>
            </a:r>
          </a:p>
          <a:p>
            <a:endParaRPr lang="en-US" dirty="0"/>
          </a:p>
          <a:p>
            <a:r>
              <a:rPr lang="en-US" dirty="0"/>
              <a:t>  - Switch to the main branch</a:t>
            </a:r>
          </a:p>
          <a:p>
            <a:r>
              <a:rPr lang="en-US" dirty="0"/>
              <a:t>    - because that is what we want to update.</a:t>
            </a:r>
          </a:p>
          <a:p>
            <a:endParaRPr lang="en-US" dirty="0"/>
          </a:p>
          <a:p>
            <a:r>
              <a:rPr lang="en-US" dirty="0"/>
              <a:t>  - Pull the main branch from the upstream.</a:t>
            </a:r>
          </a:p>
          <a:p>
            <a:r>
              <a:rPr lang="en-US" dirty="0"/>
              <a:t>    - This gets the new commits from the upstream main</a:t>
            </a:r>
          </a:p>
          <a:p>
            <a:r>
              <a:rPr lang="en-US" dirty="0"/>
              <a:t>    - appends them to the end of your main branch</a:t>
            </a:r>
          </a:p>
          <a:p>
            <a:endParaRPr lang="en-US" dirty="0"/>
          </a:p>
          <a:p>
            <a:r>
              <a:rPr lang="en-US" dirty="0"/>
              <a:t>  - Push your main branch to the origin.</a:t>
            </a:r>
          </a:p>
          <a:p>
            <a:r>
              <a:rPr lang="en-US" dirty="0"/>
              <a:t>    - makes your main there look like your local main.</a:t>
            </a:r>
          </a:p>
          <a:p>
            <a:endParaRPr lang="en-US" dirty="0"/>
          </a:p>
          <a:p>
            <a:r>
              <a:rPr lang="en-US" dirty="0"/>
              <a:t>Note: One other thing that will need to be done.</a:t>
            </a:r>
          </a:p>
          <a:p>
            <a:r>
              <a:rPr lang="en-US" dirty="0"/>
              <a:t>  - The orange line from local to upstream is new.</a:t>
            </a:r>
          </a:p>
          <a:p>
            <a:r>
              <a:rPr lang="en-US" dirty="0"/>
              <a:t>  - Need to establish that connection so your local knows about the upstream.</a:t>
            </a:r>
          </a:p>
          <a:p>
            <a:r>
              <a:rPr lang="en-US" dirty="0"/>
              <a:t>  - Called “Setting the upstream remote”</a:t>
            </a:r>
          </a:p>
          <a:p>
            <a:endParaRPr lang="en-US" dirty="0"/>
          </a:p>
          <a:p>
            <a:r>
              <a:rPr lang="en-US" dirty="0"/>
              <a:t>This works easily because you never changed the main branch!!</a:t>
            </a:r>
          </a:p>
          <a:p>
            <a:r>
              <a:rPr lang="en-US" dirty="0"/>
              <a:t>  - So the blue commit can always be built on top of the green one</a:t>
            </a:r>
          </a:p>
          <a:p>
            <a:r>
              <a:rPr lang="en-US" dirty="0"/>
              <a:t>  - and the pink one on top of the blue one</a:t>
            </a:r>
          </a:p>
          <a:p>
            <a:r>
              <a:rPr lang="en-US" dirty="0"/>
              <a:t>  - and the lime one on top of the pink one.</a:t>
            </a:r>
          </a:p>
          <a:p>
            <a:endParaRPr lang="en-US" dirty="0"/>
          </a:p>
          <a:p>
            <a:r>
              <a:rPr lang="en-US" dirty="0"/>
              <a:t>Do you think the order that the maintainers added these commits matters?</a:t>
            </a:r>
          </a:p>
          <a:p>
            <a:r>
              <a:rPr lang="en-US" dirty="0"/>
              <a:t>  - No. They were all carefully engineered so that they didn’t conflict.</a:t>
            </a:r>
          </a:p>
          <a:p>
            <a:r>
              <a:rPr lang="en-US" dirty="0"/>
              <a:t>  - any commit they put after green could have been put on the end of your main.</a:t>
            </a:r>
          </a:p>
          <a:p>
            <a:r>
              <a:rPr lang="en-US" dirty="0"/>
              <a:t>  - so as long as none of them conflict and all build from green its going to work.</a:t>
            </a:r>
          </a:p>
          <a:p>
            <a:endParaRPr lang="en-US" dirty="0"/>
          </a:p>
          <a:p>
            <a:r>
              <a:rPr lang="en-US" dirty="0"/>
              <a:t>This is the reason we don’t commit to main.</a:t>
            </a:r>
          </a:p>
          <a:p>
            <a:r>
              <a:rPr lang="en-US" dirty="0"/>
              <a:t>  - As long as you don’t commit to main,</a:t>
            </a:r>
          </a:p>
          <a:p>
            <a:r>
              <a:rPr lang="en-US" dirty="0"/>
              <a:t>  - any commits added to main by the maintainers</a:t>
            </a:r>
          </a:p>
          <a:p>
            <a:r>
              <a:rPr lang="en-US" dirty="0"/>
              <a:t>  - can simply be added onto your main</a:t>
            </a:r>
          </a:p>
          <a:p>
            <a:endParaRPr lang="en-US" dirty="0"/>
          </a:p>
          <a:p>
            <a:r>
              <a:rPr lang="en-US" dirty="0"/>
              <a:t>This is called a “Fast-Forward Merge”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364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fast-forward merge we just saw works because we didn’t commit to main.</a:t>
            </a:r>
          </a:p>
          <a:p>
            <a:endParaRPr lang="en-US" dirty="0"/>
          </a:p>
          <a:p>
            <a:r>
              <a:rPr lang="en-US" dirty="0"/>
              <a:t>That is we followed our RULE:</a:t>
            </a:r>
          </a:p>
          <a:p>
            <a:r>
              <a:rPr lang="en-US" dirty="0"/>
              <a:t>  - You should only ever commit to feature branches.</a:t>
            </a:r>
          </a:p>
          <a:p>
            <a:endParaRPr lang="en-US" dirty="0"/>
          </a:p>
          <a:p>
            <a:r>
              <a:rPr lang="en-US" dirty="0"/>
              <a:t>Let’s see what happens when you don’t follow the rule!!</a:t>
            </a:r>
          </a:p>
          <a:p>
            <a:endParaRPr lang="en-US" dirty="0"/>
          </a:p>
          <a:p>
            <a:r>
              <a:rPr lang="en-US" dirty="0"/>
              <a:t>Consider this picture.</a:t>
            </a:r>
          </a:p>
          <a:p>
            <a:endParaRPr lang="en-US" dirty="0"/>
          </a:p>
          <a:p>
            <a:r>
              <a:rPr lang="en-US" dirty="0"/>
              <a:t>Activity: </a:t>
            </a:r>
          </a:p>
          <a:p>
            <a:r>
              <a:rPr lang="en-US" dirty="0"/>
              <a:t>  - Small groups discuss and answer the questions:</a:t>
            </a:r>
          </a:p>
          <a:p>
            <a:r>
              <a:rPr lang="en-US" dirty="0"/>
              <a:t>    - What have you done?</a:t>
            </a:r>
          </a:p>
          <a:p>
            <a:r>
              <a:rPr lang="en-US" dirty="0"/>
              <a:t>    - What have the maintainers done?</a:t>
            </a:r>
          </a:p>
          <a:p>
            <a:r>
              <a:rPr lang="en-US" dirty="0"/>
              <a:t>    - What could go wrong when you pull? </a:t>
            </a:r>
          </a:p>
          <a:p>
            <a:r>
              <a:rPr lang="en-US" dirty="0"/>
              <a:t>    - Are there conditions when everything would be okay?</a:t>
            </a:r>
          </a:p>
          <a:p>
            <a:r>
              <a:rPr lang="en-US" dirty="0"/>
              <a:t>      - are they realistic?</a:t>
            </a:r>
          </a:p>
          <a:p>
            <a:endParaRPr lang="en-US" dirty="0"/>
          </a:p>
          <a:p>
            <a:r>
              <a:rPr lang="en-US" dirty="0"/>
              <a:t>Discussion Points:</a:t>
            </a:r>
          </a:p>
          <a:p>
            <a:r>
              <a:rPr lang="en-US" dirty="0"/>
              <a:t>  - you made a commit to main (fuchsia)</a:t>
            </a:r>
          </a:p>
          <a:p>
            <a:r>
              <a:rPr lang="en-US" dirty="0"/>
              <a:t>  - maintainers merged commits into main (blue, lime)</a:t>
            </a:r>
          </a:p>
          <a:p>
            <a:r>
              <a:rPr lang="en-US" dirty="0"/>
              <a:t>  - When you try to pull there could be a problem…</a:t>
            </a:r>
          </a:p>
          <a:p>
            <a:r>
              <a:rPr lang="en-US" dirty="0"/>
              <a:t>    - The blue commit builds on the green one</a:t>
            </a:r>
          </a:p>
          <a:p>
            <a:r>
              <a:rPr lang="en-US" dirty="0"/>
              <a:t>    - Your fuchsia commit builds on the green one</a:t>
            </a:r>
          </a:p>
          <a:p>
            <a:r>
              <a:rPr lang="en-US" dirty="0"/>
              <a:t>    - How might that be a problem?</a:t>
            </a:r>
          </a:p>
          <a:p>
            <a:endParaRPr lang="en-US" dirty="0"/>
          </a:p>
          <a:p>
            <a:r>
              <a:rPr lang="en-US" dirty="0"/>
              <a:t>This is why you never commit to main.</a:t>
            </a:r>
          </a:p>
          <a:p>
            <a:r>
              <a:rPr lang="en-US" dirty="0"/>
              <a:t>  - So long as you haven’t added any commits to main</a:t>
            </a:r>
          </a:p>
          <a:p>
            <a:r>
              <a:rPr lang="en-US" dirty="0"/>
              <a:t>  - The changes made to main by the maintainers are easily added to the end of your main</a:t>
            </a:r>
          </a:p>
          <a:p>
            <a:r>
              <a:rPr lang="en-US" dirty="0"/>
              <a:t>  - There will never be a conflict.</a:t>
            </a:r>
          </a:p>
          <a:p>
            <a:r>
              <a:rPr lang="en-US" dirty="0"/>
              <a:t>  - That is they can be added via a “Fast Forward Merge”</a:t>
            </a:r>
          </a:p>
        </p:txBody>
      </p:sp>
    </p:spTree>
    <p:extLst>
      <p:ext uri="{BB962C8B-B14F-4D97-AF65-F5344CB8AC3E}">
        <p14:creationId xmlns:p14="http://schemas.microsoft.com/office/powerpoint/2010/main" val="3278795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that main now contains all of your changes</a:t>
            </a:r>
          </a:p>
          <a:p>
            <a:r>
              <a:rPr lang="en-US" dirty="0"/>
              <a:t>  - so there is no need to keep your feature branches.</a:t>
            </a:r>
          </a:p>
          <a:p>
            <a:r>
              <a:rPr lang="en-US" dirty="0"/>
              <a:t>  - they can be deleted.</a:t>
            </a:r>
          </a:p>
          <a:p>
            <a:endParaRPr lang="en-US" dirty="0"/>
          </a:p>
          <a:p>
            <a:r>
              <a:rPr lang="en-US" dirty="0"/>
              <a:t>Once they are deleted</a:t>
            </a:r>
          </a:p>
          <a:p>
            <a:r>
              <a:rPr lang="en-US" dirty="0"/>
              <a:t>  - you are back in synch with the upstream</a:t>
            </a:r>
          </a:p>
          <a:p>
            <a:r>
              <a:rPr lang="en-US" dirty="0"/>
              <a:t>  - back to where you are ready to start new work</a:t>
            </a:r>
          </a:p>
          <a:p>
            <a:endParaRPr lang="en-US" dirty="0"/>
          </a:p>
          <a:p>
            <a:r>
              <a:rPr lang="en-US" dirty="0"/>
              <a:t>You may have emotional attachment to your branches…</a:t>
            </a:r>
          </a:p>
          <a:p>
            <a:r>
              <a:rPr lang="en-US" dirty="0"/>
              <a:t>  - you worked hard on them!</a:t>
            </a:r>
          </a:p>
          <a:p>
            <a:r>
              <a:rPr lang="en-US" dirty="0"/>
              <a:t>  - it’s fine you can keep them if you like</a:t>
            </a:r>
          </a:p>
          <a:p>
            <a:r>
              <a:rPr lang="en-US" dirty="0"/>
              <a:t>  - eventually you’ll realize its not necessary</a:t>
            </a:r>
          </a:p>
          <a:p>
            <a:r>
              <a:rPr lang="en-US" dirty="0"/>
              <a:t>  - and they clutter things up when you have too many.</a:t>
            </a:r>
          </a:p>
          <a:p>
            <a:r>
              <a:rPr lang="en-US" dirty="0"/>
              <a:t>  - then you’ll feel comfortable deleting them.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45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hyperlink" Target="https://github.com/logo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downloads/logos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tiff"/><Relationship Id="rId2" Type="http://schemas.openxmlformats.org/officeDocument/2006/relationships/hyperlink" Target="https://www.slidescarnival.com/?utm_source=templat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18.tiff"/><Relationship Id="rId4" Type="http://schemas.openxmlformats.org/officeDocument/2006/relationships/hyperlink" Target="https://creativecommons.org/licenses/by/4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62000" y="696913"/>
            <a:ext cx="6100618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11 – Staying Synchronized</a:t>
            </a:r>
            <a:b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</a:b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	with the Upstream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FB513-8D87-3941-8909-EF842BF63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23">
            <a:off x="4581621" y="3808175"/>
            <a:ext cx="1513066" cy="63183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63A4626-DFFB-834C-991B-8BDEB561B943}"/>
              </a:ext>
            </a:extLst>
          </p:cNvPr>
          <p:cNvGrpSpPr/>
          <p:nvPr/>
        </p:nvGrpSpPr>
        <p:grpSpPr>
          <a:xfrm rot="20871660">
            <a:off x="4304870" y="2085192"/>
            <a:ext cx="2329337" cy="1387091"/>
            <a:chOff x="4239610" y="2801371"/>
            <a:chExt cx="2329337" cy="1387091"/>
          </a:xfrm>
        </p:grpSpPr>
        <p:pic>
          <p:nvPicPr>
            <p:cNvPr id="5" name="Picture 4" descr="A picture containing drawing, plate&#10;&#10;Description automatically generated">
              <a:extLst>
                <a:ext uri="{FF2B5EF4-FFF2-40B4-BE49-F238E27FC236}">
                  <a16:creationId xmlns:a16="http://schemas.microsoft.com/office/drawing/2014/main" id="{86137239-921D-6F41-BC2A-48C7923C9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4681">
              <a:off x="4239610" y="3233434"/>
              <a:ext cx="2329337" cy="955028"/>
            </a:xfrm>
            <a:prstGeom prst="rect">
              <a:avLst/>
            </a:prstGeom>
          </p:spPr>
        </p:pic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67BEFDA-A5DA-134B-BC81-CE63E967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03221" y="2801371"/>
              <a:ext cx="596591" cy="59659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B1DF5FC-6A60-E847-810F-5F49DB78F48C}"/>
              </a:ext>
            </a:extLst>
          </p:cNvPr>
          <p:cNvSpPr txBox="1"/>
          <p:nvPr/>
        </p:nvSpPr>
        <p:spPr>
          <a:xfrm>
            <a:off x="4816372" y="4727558"/>
            <a:ext cx="16337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Images from: </a:t>
            </a: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91D652-8331-3B42-851F-A81CCF2DAC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243546">
            <a:off x="520707" y="2993509"/>
            <a:ext cx="3354019" cy="1887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D71A57-390E-4E42-8511-19C902F5359F}"/>
              </a:ext>
            </a:extLst>
          </p:cNvPr>
          <p:cNvSpPr txBox="1"/>
          <p:nvPr/>
        </p:nvSpPr>
        <p:spPr>
          <a:xfrm rot="21270371">
            <a:off x="910718" y="4808867"/>
            <a:ext cx="29610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B0F0"/>
                </a:solidFill>
              </a:rPr>
              <a:t>https://</a:t>
            </a:r>
            <a:r>
              <a:rPr lang="en-US" sz="1000" dirty="0" err="1">
                <a:solidFill>
                  <a:srgbClr val="00B0F0"/>
                </a:solidFill>
              </a:rPr>
              <a:t>www.youtube.com</a:t>
            </a:r>
            <a:r>
              <a:rPr lang="en-US" sz="1000" dirty="0">
                <a:solidFill>
                  <a:srgbClr val="00B0F0"/>
                </a:solidFill>
              </a:rPr>
              <a:t>/</a:t>
            </a:r>
            <a:r>
              <a:rPr lang="en-US" sz="1000" dirty="0" err="1">
                <a:solidFill>
                  <a:srgbClr val="00B0F0"/>
                </a:solidFill>
              </a:rPr>
              <a:t>watch?v</a:t>
            </a:r>
            <a:r>
              <a:rPr lang="en-US" sz="1000" dirty="0">
                <a:solidFill>
                  <a:srgbClr val="00B0F0"/>
                </a:solidFill>
              </a:rPr>
              <a:t>=Tyd0FO0tko8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64B6A4-44DE-F3EC-0366-73B27B9BD4EF}"/>
              </a:ext>
            </a:extLst>
          </p:cNvPr>
          <p:cNvSpPr txBox="1"/>
          <p:nvPr/>
        </p:nvSpPr>
        <p:spPr>
          <a:xfrm>
            <a:off x="762000" y="2323883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Fall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Upstreaming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5D2AA7-CDBE-1644-835E-4509E9BF6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23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17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Upstreaming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017C3-A4E3-0A44-8ECB-D0BABBEA564E}"/>
              </a:ext>
            </a:extLst>
          </p:cNvPr>
          <p:cNvSpPr txBox="1"/>
          <p:nvPr/>
        </p:nvSpPr>
        <p:spPr>
          <a:xfrm>
            <a:off x="11022" y="1010245"/>
            <a:ext cx="371127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Segoe Print" panose="02000800000000000000" pitchFamily="2" charset="0"/>
              </a:rPr>
              <a:t>1.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Fork</a:t>
            </a:r>
            <a:r>
              <a:rPr lang="en-US" sz="1800" dirty="0">
                <a:latin typeface="Segoe Print" panose="02000800000000000000" pitchFamily="2" charset="0"/>
              </a:rPr>
              <a:t> the Upstream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2.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clone</a:t>
            </a:r>
            <a:r>
              <a:rPr lang="en-US" sz="1800" dirty="0">
                <a:latin typeface="Segoe Print" panose="02000800000000000000" pitchFamily="2" charset="0"/>
              </a:rPr>
              <a:t> your Origin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3. Create feature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branch</a:t>
            </a:r>
            <a:r>
              <a:rPr lang="en-US" sz="1800" b="1" dirty="0">
                <a:solidFill>
                  <a:srgbClr val="00B050"/>
                </a:solidFill>
                <a:latin typeface="Segoe Print" panose="02000800000000000000" pitchFamily="2" charset="0"/>
              </a:rPr>
              <a:t>**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4.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switch</a:t>
            </a:r>
            <a:r>
              <a:rPr lang="en-US" sz="1800" dirty="0">
                <a:latin typeface="Segoe Print" panose="02000800000000000000" pitchFamily="2" charset="0"/>
              </a:rPr>
              <a:t> to feature branch</a:t>
            </a:r>
            <a:r>
              <a:rPr lang="en-US" sz="1800" b="1" dirty="0">
                <a:solidFill>
                  <a:srgbClr val="00B050"/>
                </a:solidFill>
                <a:latin typeface="Segoe Print" panose="02000800000000000000" pitchFamily="2" charset="0"/>
              </a:rPr>
              <a:t>**</a:t>
            </a:r>
            <a:endParaRPr lang="en-US" sz="1800" dirty="0">
              <a:latin typeface="Segoe Print" panose="02000800000000000000" pitchFamily="2" charset="0"/>
            </a:endParaRPr>
          </a:p>
          <a:p>
            <a:r>
              <a:rPr lang="en-US" sz="1800" dirty="0">
                <a:latin typeface="Segoe Print" panose="02000800000000000000" pitchFamily="2" charset="0"/>
              </a:rPr>
              <a:t>5.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Edit</a:t>
            </a:r>
            <a:r>
              <a:rPr lang="en-US" sz="1800" dirty="0">
                <a:latin typeface="Segoe Print" panose="02000800000000000000" pitchFamily="2" charset="0"/>
              </a:rPr>
              <a:t> local files</a:t>
            </a:r>
            <a:r>
              <a:rPr lang="en-US" sz="1800" dirty="0">
                <a:solidFill>
                  <a:srgbClr val="FF0000"/>
                </a:solidFill>
                <a:latin typeface="Segoe Print" panose="02000800000000000000" pitchFamily="2" charset="0"/>
              </a:rPr>
              <a:t>*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6.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add</a:t>
            </a:r>
            <a:r>
              <a:rPr lang="en-US" sz="1800" dirty="0">
                <a:latin typeface="Segoe Print" panose="02000800000000000000" pitchFamily="2" charset="0"/>
              </a:rPr>
              <a:t> changes to stage</a:t>
            </a:r>
            <a:r>
              <a:rPr lang="en-US" sz="1800" dirty="0">
                <a:solidFill>
                  <a:srgbClr val="FF0000"/>
                </a:solidFill>
                <a:latin typeface="Segoe Print" panose="02000800000000000000" pitchFamily="2" charset="0"/>
              </a:rPr>
              <a:t>*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7.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commit</a:t>
            </a:r>
            <a:r>
              <a:rPr lang="en-US" sz="1800" dirty="0">
                <a:latin typeface="Segoe Print" panose="02000800000000000000" pitchFamily="2" charset="0"/>
              </a:rPr>
              <a:t> to feature branch</a:t>
            </a:r>
            <a:r>
              <a:rPr lang="en-US" sz="1800" dirty="0">
                <a:solidFill>
                  <a:srgbClr val="FF0000"/>
                </a:solidFill>
                <a:latin typeface="Segoe Print" panose="02000800000000000000" pitchFamily="2" charset="0"/>
              </a:rPr>
              <a:t>*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8.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push</a:t>
            </a:r>
            <a:r>
              <a:rPr lang="en-US" sz="1800" dirty="0">
                <a:latin typeface="Segoe Print" panose="02000800000000000000" pitchFamily="2" charset="0"/>
              </a:rPr>
              <a:t> to your origin</a:t>
            </a:r>
            <a:r>
              <a:rPr lang="en-US" sz="1800" dirty="0">
                <a:solidFill>
                  <a:srgbClr val="00B050"/>
                </a:solidFill>
                <a:latin typeface="Segoe Print" panose="02000800000000000000" pitchFamily="2" charset="0"/>
              </a:rPr>
              <a:t>** </a:t>
            </a:r>
            <a:r>
              <a:rPr lang="en-US" sz="1800" dirty="0">
                <a:solidFill>
                  <a:srgbClr val="7030A0"/>
                </a:solidFill>
                <a:latin typeface="Segoe Print" panose="02000800000000000000" pitchFamily="2" charset="0"/>
              </a:rPr>
              <a:t>***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9. Make a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Pull Request</a:t>
            </a:r>
            <a:r>
              <a:rPr lang="en-US" sz="1800" dirty="0">
                <a:solidFill>
                  <a:srgbClr val="00B050"/>
                </a:solidFill>
                <a:latin typeface="Segoe Print" panose="02000800000000000000" pitchFamily="2" charset="0"/>
              </a:rPr>
              <a:t>**</a:t>
            </a:r>
            <a:endParaRPr lang="en-US" sz="1800" b="1" dirty="0">
              <a:solidFill>
                <a:srgbClr val="0070C0"/>
              </a:solidFill>
              <a:latin typeface="Segoe Print" panose="020008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631ACB-6D53-E544-A60F-1AA2AC18CE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09318" y="1253744"/>
            <a:ext cx="4192618" cy="35337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A43DC5-2689-0A48-9BAF-B656B08F7188}"/>
              </a:ext>
            </a:extLst>
          </p:cNvPr>
          <p:cNvSpPr txBox="1"/>
          <p:nvPr/>
        </p:nvSpPr>
        <p:spPr>
          <a:xfrm>
            <a:off x="11022" y="3956526"/>
            <a:ext cx="4010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Print" panose="02000800000000000000" pitchFamily="2" charset="0"/>
              </a:rPr>
              <a:t>*</a:t>
            </a:r>
            <a:r>
              <a:rPr lang="en-US" sz="1600" dirty="0">
                <a:latin typeface="Segoe Print" panose="02000800000000000000" pitchFamily="2" charset="0"/>
              </a:rPr>
              <a:t> Loop for each nameable change.</a:t>
            </a:r>
          </a:p>
          <a:p>
            <a:r>
              <a:rPr lang="en-US" sz="1600" dirty="0">
                <a:solidFill>
                  <a:srgbClr val="00B050"/>
                </a:solidFill>
                <a:latin typeface="Segoe Print" panose="02000800000000000000" pitchFamily="2" charset="0"/>
              </a:rPr>
              <a:t>**</a:t>
            </a:r>
            <a:r>
              <a:rPr lang="en-US" sz="1600" dirty="0">
                <a:latin typeface="Segoe Print" panose="02000800000000000000" pitchFamily="2" charset="0"/>
              </a:rPr>
              <a:t> Repeat for </a:t>
            </a:r>
            <a:r>
              <a:rPr lang="en-US" sz="1600" b="1" dirty="0">
                <a:latin typeface="Segoe Print" panose="02000800000000000000" pitchFamily="2" charset="0"/>
              </a:rPr>
              <a:t>distinct</a:t>
            </a:r>
            <a:r>
              <a:rPr lang="en-US" sz="1600" dirty="0">
                <a:latin typeface="Segoe Print" panose="02000800000000000000" pitchFamily="2" charset="0"/>
              </a:rPr>
              <a:t> contributions.</a:t>
            </a:r>
          </a:p>
          <a:p>
            <a:r>
              <a:rPr lang="en-US" sz="1600" dirty="0">
                <a:solidFill>
                  <a:srgbClr val="7030A0"/>
                </a:solidFill>
                <a:latin typeface="Segoe Print" panose="02000800000000000000" pitchFamily="2" charset="0"/>
              </a:rPr>
              <a:t>***</a:t>
            </a:r>
            <a:r>
              <a:rPr lang="en-US" sz="1600" dirty="0">
                <a:latin typeface="Segoe Print" panose="02000800000000000000" pitchFamily="2" charset="0"/>
              </a:rPr>
              <a:t> Repeat to update PR.</a:t>
            </a:r>
          </a:p>
        </p:txBody>
      </p:sp>
    </p:spTree>
    <p:extLst>
      <p:ext uri="{BB962C8B-B14F-4D97-AF65-F5344CB8AC3E}">
        <p14:creationId xmlns:p14="http://schemas.microsoft.com/office/powerpoint/2010/main" val="168292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GitHub: </a:t>
            </a:r>
            <a:r>
              <a:rPr lang="en-US" sz="3200" i="1" dirty="0"/>
              <a:t>Pull Requests to Upstream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AFF642-0091-AC4D-AFD9-063418620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9FC8E689-FDD4-6241-8F67-E6FD2FCCEC42}"/>
              </a:ext>
            </a:extLst>
          </p:cNvPr>
          <p:cNvSpPr txBox="1"/>
          <p:nvPr/>
        </p:nvSpPr>
        <p:spPr>
          <a:xfrm rot="21131740">
            <a:off x="102119" y="1289453"/>
            <a:ext cx="18641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Print" panose="02000800000000000000" pitchFamily="2" charset="0"/>
              </a:rPr>
              <a:t>Demo</a:t>
            </a:r>
            <a:r>
              <a:rPr lang="en-US" sz="2000" dirty="0">
                <a:latin typeface="Segoe Print" panose="02000800000000000000" pitchFamily="2" charset="0"/>
              </a:rPr>
              <a:t>: Merging Pull Requests into the Upstream.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6A5176E7-6BC3-E646-BACF-198AA485A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933" y="458862"/>
            <a:ext cx="1864134" cy="1259358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FF45D853-8784-464D-BD3A-434D6ACA5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693" y="1837606"/>
            <a:ext cx="1864134" cy="9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7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6" y="30162"/>
            <a:ext cx="8077797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Out of Synch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30C7F6-C292-834D-B617-AE2131048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48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6" y="30162"/>
            <a:ext cx="8016013" cy="857400"/>
          </a:xfrm>
        </p:spPr>
        <p:txBody>
          <a:bodyPr/>
          <a:lstStyle/>
          <a:p>
            <a:r>
              <a:rPr lang="en-US" sz="3200"/>
              <a:t>GitHub and Git: </a:t>
            </a:r>
            <a:r>
              <a:rPr lang="en-US" sz="3200" i="1"/>
              <a:t>Synch </a:t>
            </a:r>
            <a:r>
              <a:rPr lang="en-US" sz="3200" i="1" dirty="0"/>
              <a:t>with Upstream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5490F6-8D31-BC42-86FD-00BAFBF82F72}"/>
              </a:ext>
            </a:extLst>
          </p:cNvPr>
          <p:cNvSpPr txBox="1"/>
          <p:nvPr/>
        </p:nvSpPr>
        <p:spPr>
          <a:xfrm rot="20843728">
            <a:off x="93057" y="1181104"/>
            <a:ext cx="3146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1.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switch</a:t>
            </a:r>
            <a:r>
              <a:rPr lang="en-US" sz="1800" dirty="0">
                <a:latin typeface="Segoe Print" panose="02000800000000000000" pitchFamily="2" charset="0"/>
              </a:rPr>
              <a:t> to main</a:t>
            </a:r>
            <a:endParaRPr lang="en-US" sz="1800" dirty="0">
              <a:solidFill>
                <a:schemeClr val="tx1"/>
              </a:solidFill>
              <a:latin typeface="Segoe Print" panose="02000800000000000000" pitchFamily="2" charset="0"/>
            </a:endParaRPr>
          </a:p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2.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pull</a:t>
            </a:r>
            <a:r>
              <a:rPr lang="en-US" sz="1800" dirty="0">
                <a:latin typeface="Segoe Print" panose="02000800000000000000" pitchFamily="2" charset="0"/>
              </a:rPr>
              <a:t> from upstream</a:t>
            </a:r>
          </a:p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3.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push</a:t>
            </a:r>
            <a:r>
              <a:rPr lang="en-US" sz="1800" dirty="0">
                <a:latin typeface="Segoe Print" panose="02000800000000000000" pitchFamily="2" charset="0"/>
              </a:rPr>
              <a:t> to origin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F7329FAC-134A-5A40-90E2-421CF6BB3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7B85D9B4-F896-014A-BEF0-391E8412F4FD}"/>
              </a:ext>
            </a:extLst>
          </p:cNvPr>
          <p:cNvGrpSpPr/>
          <p:nvPr/>
        </p:nvGrpSpPr>
        <p:grpSpPr>
          <a:xfrm>
            <a:off x="5795320" y="1288826"/>
            <a:ext cx="2432894" cy="1627368"/>
            <a:chOff x="5795320" y="1288826"/>
            <a:chExt cx="2432894" cy="1627368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BBD26BF-E754-A547-86D0-6E3BAD56F1B6}"/>
                </a:ext>
              </a:extLst>
            </p:cNvPr>
            <p:cNvSpPr txBox="1"/>
            <p:nvPr/>
          </p:nvSpPr>
          <p:spPr>
            <a:xfrm rot="21131740">
              <a:off x="6153720" y="1288826"/>
              <a:ext cx="20744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Segoe Print" panose="02000800000000000000" pitchFamily="2" charset="0"/>
                </a:rPr>
                <a:t>upstream</a:t>
              </a:r>
            </a:p>
            <a:p>
              <a:pPr algn="ctr"/>
              <a:r>
                <a:rPr lang="en-US" sz="2000" b="1" dirty="0">
                  <a:latin typeface="Segoe Print" panose="02000800000000000000" pitchFamily="2" charset="0"/>
                </a:rPr>
                <a:t>remote</a:t>
              </a:r>
              <a:endParaRPr lang="en-US" sz="2000" dirty="0">
                <a:latin typeface="Segoe Print" panose="02000800000000000000" pitchFamily="2" charset="0"/>
              </a:endParaRPr>
            </a:p>
          </p:txBody>
        </p:sp>
        <p:cxnSp>
          <p:nvCxnSpPr>
            <p:cNvPr id="70" name="Curved Connector 69">
              <a:extLst>
                <a:ext uri="{FF2B5EF4-FFF2-40B4-BE49-F238E27FC236}">
                  <a16:creationId xmlns:a16="http://schemas.microsoft.com/office/drawing/2014/main" id="{C8C9C117-9AA2-0040-A91A-C1E0BFAF5875}"/>
                </a:ext>
              </a:extLst>
            </p:cNvPr>
            <p:cNvCxnSpPr>
              <a:cxnSpLocks/>
              <a:stCxn id="67" idx="2"/>
            </p:cNvCxnSpPr>
            <p:nvPr/>
          </p:nvCxnSpPr>
          <p:spPr>
            <a:xfrm rot="5400000">
              <a:off x="6055794" y="1732959"/>
              <a:ext cx="922761" cy="1443710"/>
            </a:xfrm>
            <a:prstGeom prst="curvedConnector2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09505DC-EE81-CC70-EEA3-F0DE3C64E7BD}"/>
              </a:ext>
            </a:extLst>
          </p:cNvPr>
          <p:cNvSpPr txBox="1"/>
          <p:nvPr/>
        </p:nvSpPr>
        <p:spPr>
          <a:xfrm rot="21131740">
            <a:off x="-56278" y="3171834"/>
            <a:ext cx="207449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Fast-Forward</a:t>
            </a:r>
            <a:b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</a:b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Merge</a:t>
            </a:r>
          </a:p>
          <a:p>
            <a:pPr algn="ctr"/>
            <a:r>
              <a:rPr lang="en-US" sz="2000" b="1" dirty="0">
                <a:latin typeface="Segoe Print" panose="02000800000000000000" pitchFamily="2" charset="0"/>
              </a:rPr>
              <a:t>New commits can be added to the end of the branch.</a:t>
            </a:r>
          </a:p>
        </p:txBody>
      </p:sp>
    </p:spTree>
    <p:extLst>
      <p:ext uri="{BB962C8B-B14F-4D97-AF65-F5344CB8AC3E}">
        <p14:creationId xmlns:p14="http://schemas.microsoft.com/office/powerpoint/2010/main" val="152591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457A035-BC65-CE43-BDE5-F21BEA0BE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6" y="30162"/>
            <a:ext cx="8016013" cy="857400"/>
          </a:xfrm>
        </p:spPr>
        <p:txBody>
          <a:bodyPr/>
          <a:lstStyle/>
          <a:p>
            <a:r>
              <a:rPr lang="en-US" sz="3200" i="1" dirty="0"/>
              <a:t>Don’t commit to main!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86E491-7889-454F-947E-A629FD439B47}"/>
              </a:ext>
            </a:extLst>
          </p:cNvPr>
          <p:cNvSpPr txBox="1"/>
          <p:nvPr/>
        </p:nvSpPr>
        <p:spPr>
          <a:xfrm rot="20992688">
            <a:off x="-9618" y="1114966"/>
            <a:ext cx="27432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C00000"/>
                </a:solidFill>
                <a:latin typeface="Segoe Print" panose="02000800000000000000" pitchFamily="2" charset="0"/>
              </a:rPr>
              <a:t>RULE:</a:t>
            </a:r>
            <a:r>
              <a:rPr lang="en-US" sz="1800" dirty="0">
                <a:solidFill>
                  <a:srgbClr val="C00000"/>
                </a:solidFill>
                <a:latin typeface="Segoe Print" panose="02000800000000000000" pitchFamily="2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Only commit to feature branches.</a:t>
            </a:r>
            <a:r>
              <a:rPr lang="en-US" sz="1800" dirty="0">
                <a:latin typeface="Segoe Print" panose="02000800000000000000" pitchFamily="2" charset="0"/>
              </a:rPr>
              <a:t> Maintainers will merge accepted changes into the main branch.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0D9359-CB22-2D4D-B50C-1C92A5A87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099" y="1992129"/>
            <a:ext cx="1864134" cy="9427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FC27E4-6DC0-484C-8CD1-7B30CD92E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7661" y="639067"/>
            <a:ext cx="1940677" cy="131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42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Delete Feature Branches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31B5D-3EEE-DA75-9B36-DFE8D728A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9264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41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9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2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4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6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5607</TotalTime>
  <Words>1809</Words>
  <Application>Microsoft Macintosh PowerPoint</Application>
  <PresentationFormat>On-screen Show (16:9)</PresentationFormat>
  <Paragraphs>236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Dosis</vt:lpstr>
      <vt:lpstr>Dosis ExtraLight</vt:lpstr>
      <vt:lpstr>Segoe Print</vt:lpstr>
      <vt:lpstr>Titillium Web Light</vt:lpstr>
      <vt:lpstr>Mowbray template</vt:lpstr>
      <vt:lpstr>11 – Staying Synchronized  with the Upstream</vt:lpstr>
      <vt:lpstr>GitHub and Git: Upstreaming</vt:lpstr>
      <vt:lpstr>GitHub and Git: Upstreaming</vt:lpstr>
      <vt:lpstr>GitHub: Pull Requests to Upstream</vt:lpstr>
      <vt:lpstr>GitHub and Git: Out of Synch</vt:lpstr>
      <vt:lpstr>GitHub and Git: Synch with Upstream</vt:lpstr>
      <vt:lpstr>Don’t commit to main!</vt:lpstr>
      <vt:lpstr>GitHub and Git: Delete Feature Branches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07 – Version Control &amp; A Branching Workflow</dc:title>
  <dc:creator>Braught, Grant</dc:creator>
  <cp:lastModifiedBy>Braught, Grant</cp:lastModifiedBy>
  <cp:revision>420</cp:revision>
  <dcterms:created xsi:type="dcterms:W3CDTF">2020-09-29T11:59:10Z</dcterms:created>
  <dcterms:modified xsi:type="dcterms:W3CDTF">2022-11-14T20:26:26Z</dcterms:modified>
</cp:coreProperties>
</file>